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566" r:id="rId2"/>
    <p:sldId id="567" r:id="rId3"/>
    <p:sldId id="569" r:id="rId4"/>
    <p:sldId id="568" r:id="rId5"/>
    <p:sldId id="570" r:id="rId6"/>
    <p:sldId id="571" r:id="rId7"/>
    <p:sldId id="572" r:id="rId8"/>
    <p:sldId id="573" r:id="rId9"/>
    <p:sldId id="574" r:id="rId10"/>
    <p:sldId id="575" r:id="rId11"/>
    <p:sldId id="576" r:id="rId12"/>
    <p:sldId id="577" r:id="rId13"/>
    <p:sldId id="578" r:id="rId14"/>
    <p:sldId id="579" r:id="rId15"/>
    <p:sldId id="580" r:id="rId16"/>
    <p:sldId id="581" r:id="rId17"/>
    <p:sldId id="582" r:id="rId18"/>
    <p:sldId id="583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CB1AF4-8897-48D3-B3A5-1B1E88EA14DA}">
          <p14:sldIdLst>
            <p14:sldId id="566"/>
            <p14:sldId id="567"/>
            <p14:sldId id="569"/>
            <p14:sldId id="568"/>
            <p14:sldId id="570"/>
            <p14:sldId id="571"/>
            <p14:sldId id="572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</p14:sldIdLst>
        </p14:section>
        <p14:section name="Untitled Section" id="{882D0995-C826-4603-B626-D59ED8627D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400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50" autoAdjust="0"/>
  </p:normalViewPr>
  <p:slideViewPr>
    <p:cSldViewPr snapToGrid="0">
      <p:cViewPr varScale="1">
        <p:scale>
          <a:sx n="56" d="100"/>
          <a:sy n="56" d="100"/>
        </p:scale>
        <p:origin x="1000" y="32"/>
      </p:cViewPr>
      <p:guideLst>
        <p:guide orient="horz" pos="2160"/>
        <p:guide pos="3840"/>
        <p:guide orient="horz" pos="2260"/>
      </p:guideLst>
    </p:cSldViewPr>
  </p:slideViewPr>
  <p:outlineViewPr>
    <p:cViewPr>
      <p:scale>
        <a:sx n="33" d="100"/>
        <a:sy n="33" d="100"/>
      </p:scale>
      <p:origin x="0" y="382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548" cy="4661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217" y="1"/>
            <a:ext cx="3038547" cy="4661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45AFF-950A-4512-A444-521866D65B72}" type="datetimeFigureOut">
              <a:rPr lang="en-ZA" smtClean="0"/>
              <a:t>2025/03/06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245"/>
            <a:ext cx="3038548" cy="466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217" y="8830245"/>
            <a:ext cx="3038547" cy="466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4E7F7-C021-412A-9D6F-028248E46A9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3060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B2ECE-8FE8-4782-8199-1B0469B0D32F}" type="datetimeFigureOut">
              <a:rPr lang="en-ZA" smtClean="0"/>
              <a:t>2025/03/06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512"/>
            <a:ext cx="5608320" cy="36602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059"/>
            <a:ext cx="3037840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31059"/>
            <a:ext cx="3037840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CFA9C-0090-4506-AE02-AAEAD35E5BF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19005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08534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18155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1977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3638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15318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1829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34567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3080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655852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18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845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284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19200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2575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44778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9031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015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88753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FA9C-0090-4506-AE02-AAEAD35E5BFC}" type="slidenum">
              <a:rPr lang="en-ZA" smtClean="0"/>
              <a:t>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169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DE5AA-AED2-4F81-9C45-0CB93F0FD1AE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05466-5D94-4BAF-B390-C4A437CE86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425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562B-B2E4-4EC2-8D5B-0C52548A58F3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EECF-8F84-4E95-8A48-CBD3F19657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75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31698-615C-44A4-A0E4-1C24F6AE4A4D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3BFC-8A1E-44DE-80C8-E3230B2964B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549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9C9AF-46C8-4BF0-8C8F-737BC17AC801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9850-89B6-4076-826D-4B5E960A41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523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BB64-1C72-4239-B3C9-458709F3D455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7F59-524F-4897-9162-BA096BACEC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16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77898-B679-4D21-A92C-282BAD416169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FDC79-2D42-496D-BF71-F784268299B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072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33D9A-D940-49E4-B635-0530B6C736F6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A319-C5ED-47FB-B747-DD187817BB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08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C2B66-721F-4085-8895-E8E3387DCDBE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6328B-6DBF-4863-A97C-DA6161ACF6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17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C05D-BD22-4F7A-BBB1-359C9DCE9C38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7BA9B-5C61-41E4-9F6B-40C5E00640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167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CB02C-C1E9-4DB9-8C96-09DB3D03F1C7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E68D9-13DD-46A1-BD18-3FCCB27E0F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950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DA56B-110C-4C35-AA81-13E076BB6543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3B21B-A4D8-4CA1-8F3A-02DB53B920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639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BCE06B7-2EE5-4729-9847-0FCDD6EEA133}" type="datetime1">
              <a:rPr lang="en-US" altLang="en-US"/>
              <a:pPr>
                <a:defRPr/>
              </a:pPr>
              <a:t>3/6/2025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E46FAB-A745-4578-9F85-41D5D11802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339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81713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ACCOMMODATION AND FOOD SERVICE ACTIVITIES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 PROFILE (ALL DESIGNATED EMPLOYERS) - 2023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50.2%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81.0%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286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455603"/>
              </p:ext>
            </p:extLst>
          </p:nvPr>
        </p:nvGraphicFramePr>
        <p:xfrm>
          <a:off x="43541" y="-6"/>
          <a:ext cx="12050487" cy="6945010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INFORMATION AND COMMUNICATION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81.8%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27.6%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36.2%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6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92932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MANUFACTURING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20.7%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30.2%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833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95062"/>
              </p:ext>
            </p:extLst>
          </p:nvPr>
        </p:nvGraphicFramePr>
        <p:xfrm>
          <a:off x="43541" y="-6"/>
          <a:ext cx="12050487" cy="6945010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MINING AND QUARRYING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333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1779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PROFESSIONAL, SCIENTIFIC AND TECHNICAL ACTIVITIES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52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578826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PUBLIC ADMINISTRATION AND DEFENCE; COMPULSORY SOCIAL SECURITY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40.7%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31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31710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REAL ESTATE ACTIVITIES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20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5870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TRANSPORTATION AND STORAGE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26.6%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130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90384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WATER SUPPLY, SEWERAGE,</a:t>
                      </a:r>
                      <a: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WASTE MANAGEMENT AND REMEDIATION ACTIVITIES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29.7%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42.6%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90.0%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73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7368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WHOLESALE AND RETAIL TRADE; REPAIR OF MOTOR VEHICLES AND MOTORCYCLES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24.2%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63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093600"/>
              </p:ext>
            </p:extLst>
          </p:nvPr>
        </p:nvGraphicFramePr>
        <p:xfrm>
          <a:off x="43541" y="-6"/>
          <a:ext cx="12050487" cy="6858003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22874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ADMINISTRATIVE AND SUPPORT ACTIVITIES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901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54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39630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39630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396302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1956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396302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39630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06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74292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AGRICULTURE, FORESTRY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29.2%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36.7%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29.0%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45.3%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67.3%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84.0%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90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1875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ARTS, ENTERTAINMENT AND RECREATION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59.6% 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55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12857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CONSTRUCTION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27.4%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25.6%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27.9%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58.7%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98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371320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EDUCATION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24.9%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46.7%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70.2%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74.1%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95.2%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66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065824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ELECTRICITY, GAS STEAM AND AIR CONDITIONING SUPPLY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24.5%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44.1%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51.5%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25.4%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36.8%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88.4%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3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82266"/>
              </p:ext>
            </p:extLst>
          </p:nvPr>
        </p:nvGraphicFramePr>
        <p:xfrm>
          <a:off x="43541" y="-6"/>
          <a:ext cx="12050487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40430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FINANCIAL AND INSURANCE ACTIVITIES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31.7%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51.0%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68.3%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82.8%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401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4921" y="237744"/>
            <a:ext cx="6962198" cy="1417320"/>
          </a:xfrm>
        </p:spPr>
        <p:txBody>
          <a:bodyPr/>
          <a:lstStyle/>
          <a:p>
            <a:r>
              <a:rPr lang="en-ZA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			</a:t>
            </a:r>
            <a:endParaRPr lang="en-ZA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935125"/>
            <a:ext cx="12192000" cy="49228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619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82597"/>
              </p:ext>
            </p:extLst>
          </p:nvPr>
        </p:nvGraphicFramePr>
        <p:xfrm>
          <a:off x="28136" y="-6"/>
          <a:ext cx="12065893" cy="6928437"/>
        </p:xfrm>
        <a:graphic>
          <a:graphicData uri="http://schemas.openxmlformats.org/drawingml/2006/table">
            <a:tbl>
              <a:tblPr firstRow="1" firstCol="1" bandRow="1"/>
              <a:tblGrid>
                <a:gridCol w="2355836">
                  <a:extLst>
                    <a:ext uri="{9D8B030D-6E8A-4147-A177-3AD203B41FA5}">
                      <a16:colId xmlns:a16="http://schemas.microsoft.com/office/drawing/2014/main" val="873331369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440072765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3535177339"/>
                    </a:ext>
                  </a:extLst>
                </a:gridCol>
                <a:gridCol w="1861457">
                  <a:extLst>
                    <a:ext uri="{9D8B030D-6E8A-4147-A177-3AD203B41FA5}">
                      <a16:colId xmlns:a16="http://schemas.microsoft.com/office/drawing/2014/main" val="37059027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97912678"/>
                    </a:ext>
                  </a:extLst>
                </a:gridCol>
                <a:gridCol w="1877627">
                  <a:extLst>
                    <a:ext uri="{9D8B030D-6E8A-4147-A177-3AD203B41FA5}">
                      <a16:colId xmlns:a16="http://schemas.microsoft.com/office/drawing/2014/main" val="2348424019"/>
                    </a:ext>
                  </a:extLst>
                </a:gridCol>
                <a:gridCol w="1137715">
                  <a:extLst>
                    <a:ext uri="{9D8B030D-6E8A-4147-A177-3AD203B41FA5}">
                      <a16:colId xmlns:a16="http://schemas.microsoft.com/office/drawing/2014/main" val="3905359401"/>
                    </a:ext>
                  </a:extLst>
                </a:gridCol>
              </a:tblGrid>
              <a:tr h="630776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HUMAN HEALTH AND SOCIAL WORK ACTIVITIES 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5-YEAR SECTORAL NUMERICAL TARGETS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04864"/>
                  </a:ext>
                </a:extLst>
              </a:tr>
              <a:tr h="826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MANAGEMENT</a:t>
                      </a: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900"/>
                        <a:buFontTx/>
                        <a:buNone/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SENIOR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PROFESSIONALLY QUALIFIED &amp; MIDDLE MANAGEMENT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SKILLED TECHNICAL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22810"/>
                  </a:ext>
                </a:extLst>
              </a:tr>
              <a:tr h="561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GENDER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DESIGNATED GROUPS 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1208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TARGET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2389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986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1448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- 2024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6011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97899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(DESIGNATED EMPLOYERS WITH 50 PLUS  EMPLOYEES) - 2024</a:t>
                      </a:r>
                      <a:endParaRPr lang="en-ZA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23.4%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20.6%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3071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41.7%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71.1%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77.2%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88652"/>
                  </a:ext>
                </a:extLst>
              </a:tr>
              <a:tr h="4248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65.3%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84.0%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94.5%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58235"/>
                  </a:ext>
                </a:extLst>
              </a:tr>
              <a:tr h="40133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WORKFORCE</a:t>
                      </a:r>
                      <a:r>
                        <a:rPr lang="en-ZA" sz="14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PROFILE (ALL DESIGNATED EMPLOYERS) - 2023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19.6%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23.8%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23.0%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20.3%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52227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Female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41.0%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59.1%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71.5%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77.3%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1716"/>
                  </a:ext>
                </a:extLst>
              </a:tr>
              <a:tr h="40133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ZA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82.9%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94.5%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97.6%</a:t>
                      </a: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5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58684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32749</TotalTime>
  <Words>3397</Words>
  <Application>Microsoft Office PowerPoint</Application>
  <PresentationFormat>Widescreen</PresentationFormat>
  <Paragraphs>1530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2_Office Theme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niresh singh</dc:creator>
  <cp:lastModifiedBy>Marianne Gradwell</cp:lastModifiedBy>
  <cp:revision>692</cp:revision>
  <cp:lastPrinted>2025-01-22T05:56:20Z</cp:lastPrinted>
  <dcterms:created xsi:type="dcterms:W3CDTF">2018-08-18T13:56:52Z</dcterms:created>
  <dcterms:modified xsi:type="dcterms:W3CDTF">2025-03-06T14:42:06Z</dcterms:modified>
</cp:coreProperties>
</file>